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VqepMQF5T3skQT0VdRa4D+C7i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regular.fntdata"/><Relationship Id="rId25" Type="http://schemas.openxmlformats.org/officeDocument/2006/relationships/slide" Target="slides/slide21.xml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Daniel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Summary - </a:t>
            </a:r>
            <a:endParaRPr/>
          </a:p>
        </p:txBody>
      </p:sp>
      <p:sp>
        <p:nvSpPr>
          <p:cNvPr id="255" name="Google Shape;2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87655f984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087655f984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Mekdes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087655f984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f6f0c2324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f6f0c2324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41" name="Google Shape;341;g20f6f0c2324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87655f98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87655f98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49" name="Google Shape;349;g2087655f98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32379fcf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32379fcf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58" name="Google Shape;358;g2132379fcfb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f6f0c2324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f6f0c2324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67" name="Google Shape;367;g20f6f0c2324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f6f0c2324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f6f0c2324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375" name="Google Shape;375;g20f6f0c2324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f6f0c232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f6f0c232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383" name="Google Shape;383;g20f6f0c232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32379fcf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132379fcf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91" name="Google Shape;391;g2132379fcfb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32379fcfb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32379fcfb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400" name="Google Shape;400;g2132379fcfb_2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f6f0c232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0f6f0c232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408" name="Google Shape;408;g20f6f0c2324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32379fcfb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32379fcfb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264" name="Google Shape;264;g2132379fcfb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32379fcfb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32379fcfb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416" name="Google Shape;416;g2132379fcfb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32379fcfb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32379fcfb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Samuel</a:t>
            </a:r>
            <a:endParaRPr/>
          </a:p>
        </p:txBody>
      </p:sp>
      <p:sp>
        <p:nvSpPr>
          <p:cNvPr id="424" name="Google Shape;424;g2132379fcfb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2935c1fe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2935c1fe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272" name="Google Shape;272;g212935c1fe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87655f9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87655f9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280" name="Google Shape;280;g2087655f98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87655f98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87655f98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288" name="Google Shape;288;g2087655f984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f6f0c2324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f6f0c2324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</a:t>
            </a:r>
            <a:endParaRPr/>
          </a:p>
        </p:txBody>
      </p:sp>
      <p:sp>
        <p:nvSpPr>
          <p:cNvPr id="298" name="Google Shape;298;g20f6f0c2324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f6f0c2324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0f6f0c2324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308" name="Google Shape;308;g20f6f0c2324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87655f98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087655f98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Mekdes</a:t>
            </a:r>
            <a:endParaRPr/>
          </a:p>
        </p:txBody>
      </p:sp>
      <p:sp>
        <p:nvSpPr>
          <p:cNvPr id="316" name="Google Shape;316;g2087655f984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87655f98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87655f98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Mekdes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087655f984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99" name="Google Shape;99;p28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0" name="Google Shape;100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3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3" name="Google Shape;113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3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7" name="Google Shape;127;p3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8" name="Google Shape;128;p3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9" name="Google Shape;129;p3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0" name="Google Shape;130;p3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1" name="Google Shape;131;p3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2" name="Google Shape;132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0" name="Google Shape;140;p33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41" name="Google Shape;141;p3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2" name="Google Shape;142;p33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3" name="Google Shape;143;p33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44" name="Google Shape;144;p33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5" name="Google Shape;145;p3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6" name="Google Shape;146;p33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47" name="Google Shape;147;p3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8" name="Google Shape;148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7"/>
          <p:cNvSpPr txBox="1"/>
          <p:nvPr>
            <p:ph type="title"/>
          </p:nvPr>
        </p:nvSpPr>
        <p:spPr>
          <a:xfrm>
            <a:off x="4657724" y="2809875"/>
            <a:ext cx="6696075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" type="subTitle"/>
          </p:nvPr>
        </p:nvSpPr>
        <p:spPr>
          <a:xfrm>
            <a:off x="4657725" y="5028803"/>
            <a:ext cx="6696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0E282A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174" name="Google Shape;174;p37"/>
          <p:cNvSpPr txBox="1"/>
          <p:nvPr>
            <p:ph idx="10" type="dt"/>
          </p:nvPr>
        </p:nvSpPr>
        <p:spPr>
          <a:xfrm>
            <a:off x="4676774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7"/>
          <p:cNvSpPr txBox="1"/>
          <p:nvPr>
            <p:ph idx="11" type="ftr"/>
          </p:nvPr>
        </p:nvSpPr>
        <p:spPr>
          <a:xfrm>
            <a:off x="6743699" y="6356350"/>
            <a:ext cx="25431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2" type="sldNum"/>
          </p:nvPr>
        </p:nvSpPr>
        <p:spPr>
          <a:xfrm>
            <a:off x="9658350" y="6356350"/>
            <a:ext cx="16954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7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8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1" name="Google Shape;181;p38"/>
          <p:cNvSpPr txBox="1"/>
          <p:nvPr>
            <p:ph idx="1" type="body"/>
          </p:nvPr>
        </p:nvSpPr>
        <p:spPr>
          <a:xfrm>
            <a:off x="1228568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2" name="Google Shape;182;p38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3" name="Google Shape;183;p38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4" name="Google Shape;184;p38"/>
          <p:cNvSpPr txBox="1"/>
          <p:nvPr>
            <p:ph idx="5" type="body"/>
          </p:nvPr>
        </p:nvSpPr>
        <p:spPr>
          <a:xfrm>
            <a:off x="3578300" y="5084524"/>
            <a:ext cx="233081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5" name="Google Shape;185;p38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6" name="Google Shape;186;p38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38"/>
          <p:cNvSpPr txBox="1"/>
          <p:nvPr>
            <p:ph idx="8" type="body"/>
          </p:nvPr>
        </p:nvSpPr>
        <p:spPr>
          <a:xfrm>
            <a:off x="6068964" y="5084524"/>
            <a:ext cx="2317707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8" name="Google Shape;188;p38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9" name="Google Shape;189;p38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0" name="Google Shape;190;p38"/>
          <p:cNvSpPr txBox="1"/>
          <p:nvPr>
            <p:ph idx="14" type="body"/>
          </p:nvPr>
        </p:nvSpPr>
        <p:spPr>
          <a:xfrm>
            <a:off x="8488845" y="5084524"/>
            <a:ext cx="231770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1" name="Google Shape;191;p38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2" name="Google Shape;192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5" name="Google Shape;195;p38"/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96" name="Google Shape;196;p38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38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9"/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200" name="Google Shape;200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9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5" name="Google Shape;205;p39"/>
          <p:cNvSpPr txBox="1"/>
          <p:nvPr>
            <p:ph idx="3" type="body"/>
          </p:nvPr>
        </p:nvSpPr>
        <p:spPr>
          <a:xfrm>
            <a:off x="1500168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6" name="Google Shape;206;p39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7" name="Google Shape;207;p39"/>
          <p:cNvSpPr txBox="1"/>
          <p:nvPr>
            <p:ph idx="5" type="body"/>
          </p:nvPr>
        </p:nvSpPr>
        <p:spPr>
          <a:xfrm>
            <a:off x="3849262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39"/>
          <p:cNvSpPr txBox="1"/>
          <p:nvPr>
            <p:ph idx="6" type="body"/>
          </p:nvPr>
        </p:nvSpPr>
        <p:spPr>
          <a:xfrm>
            <a:off x="3849262" y="3809747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9" name="Google Shape;209;p39"/>
          <p:cNvSpPr/>
          <p:nvPr>
            <p:ph idx="7" type="pic"/>
          </p:nvPr>
        </p:nvSpPr>
        <p:spPr>
          <a:xfrm>
            <a:off x="665558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0" name="Google Shape;210;p39"/>
          <p:cNvSpPr txBox="1"/>
          <p:nvPr>
            <p:ph idx="8" type="body"/>
          </p:nvPr>
        </p:nvSpPr>
        <p:spPr>
          <a:xfrm>
            <a:off x="6198355" y="3654378"/>
            <a:ext cx="2105135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39"/>
          <p:cNvSpPr txBox="1"/>
          <p:nvPr>
            <p:ph idx="9" type="body"/>
          </p:nvPr>
        </p:nvSpPr>
        <p:spPr>
          <a:xfrm>
            <a:off x="6095999" y="3809747"/>
            <a:ext cx="229985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2" name="Google Shape;212;p39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3" name="Google Shape;213;p39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39"/>
          <p:cNvSpPr txBox="1"/>
          <p:nvPr>
            <p:ph idx="15" type="body"/>
          </p:nvPr>
        </p:nvSpPr>
        <p:spPr>
          <a:xfrm>
            <a:off x="8744480" y="3809747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5" name="Google Shape;215;p39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6" name="Google Shape;216;p39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7" name="Google Shape;217;p39"/>
          <p:cNvSpPr txBox="1"/>
          <p:nvPr>
            <p:ph idx="18" type="body"/>
          </p:nvPr>
        </p:nvSpPr>
        <p:spPr>
          <a:xfrm>
            <a:off x="1500168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8" name="Google Shape;218;p39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9" name="Google Shape;219;p39"/>
          <p:cNvSpPr txBox="1"/>
          <p:nvPr>
            <p:ph idx="20" type="body"/>
          </p:nvPr>
        </p:nvSpPr>
        <p:spPr>
          <a:xfrm>
            <a:off x="3849262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0" name="Google Shape;220;p39"/>
          <p:cNvSpPr txBox="1"/>
          <p:nvPr>
            <p:ph idx="21" type="body"/>
          </p:nvPr>
        </p:nvSpPr>
        <p:spPr>
          <a:xfrm>
            <a:off x="3849262" y="5668583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1" name="Google Shape;221;p39"/>
          <p:cNvSpPr/>
          <p:nvPr>
            <p:ph idx="22" type="pic"/>
          </p:nvPr>
        </p:nvSpPr>
        <p:spPr>
          <a:xfrm>
            <a:off x="665558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2" name="Google Shape;222;p39"/>
          <p:cNvSpPr txBox="1"/>
          <p:nvPr>
            <p:ph idx="23" type="body"/>
          </p:nvPr>
        </p:nvSpPr>
        <p:spPr>
          <a:xfrm>
            <a:off x="633992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3" name="Google Shape;223;p39"/>
          <p:cNvSpPr txBox="1"/>
          <p:nvPr>
            <p:ph idx="24" type="body"/>
          </p:nvPr>
        </p:nvSpPr>
        <p:spPr>
          <a:xfrm>
            <a:off x="6339926" y="5668583"/>
            <a:ext cx="181347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4" name="Google Shape;224;p39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5" name="Google Shape;225;p39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6" name="Google Shape;226;p39"/>
          <p:cNvSpPr txBox="1"/>
          <p:nvPr>
            <p:ph idx="27" type="body"/>
          </p:nvPr>
        </p:nvSpPr>
        <p:spPr>
          <a:xfrm>
            <a:off x="8744480" y="5668583"/>
            <a:ext cx="1844126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7" name="Google Shape;227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232" name="Google Shape;232;p1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1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4" name="Google Shape;234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6"/>
          <p:cNvSpPr/>
          <p:nvPr>
            <p:ph idx="2" type="dgm"/>
          </p:nvPr>
        </p:nvSpPr>
        <p:spPr>
          <a:xfrm>
            <a:off x="838200" y="2111375"/>
            <a:ext cx="10515600" cy="3744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6" name="Google Shape;236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2" name="Google Shape;242;p20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4" name="Google Shape;244;p20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6" name="Google Shape;246;p20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0" name="Google Shape;250;p20"/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251" name="Google Shape;251;p20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20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18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166074" y="150777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732131" y="2584097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3" type="body"/>
          </p:nvPr>
        </p:nvSpPr>
        <p:spPr>
          <a:xfrm>
            <a:off x="1338556" y="3660422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4" type="body"/>
          </p:nvPr>
        </p:nvSpPr>
        <p:spPr>
          <a:xfrm>
            <a:off x="1922756" y="473674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5" type="body"/>
          </p:nvPr>
        </p:nvSpPr>
        <p:spPr>
          <a:xfrm>
            <a:off x="4401536" y="1613528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6" type="body"/>
          </p:nvPr>
        </p:nvSpPr>
        <p:spPr>
          <a:xfrm>
            <a:off x="4986029" y="268256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7" type="body"/>
          </p:nvPr>
        </p:nvSpPr>
        <p:spPr>
          <a:xfrm>
            <a:off x="5576938" y="3755394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8" type="body"/>
          </p:nvPr>
        </p:nvSpPr>
        <p:spPr>
          <a:xfrm>
            <a:off x="6175280" y="4824430"/>
            <a:ext cx="5102680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1" type="ftr"/>
          </p:nvPr>
        </p:nvSpPr>
        <p:spPr>
          <a:xfrm>
            <a:off x="6749143" y="6356350"/>
            <a:ext cx="377598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18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18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18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18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4" name="Google Shape;54;p19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5" name="Google Shape;55;p19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6" name="Google Shape;56;p19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7" name="Google Shape;57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85" name="Google Shape;85;p26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1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26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0.xml"/><Relationship Id="rId28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.xml"/><Relationship Id="rId29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5882"/>
                </a:srgbClr>
              </a:gs>
              <a:gs pos="36000">
                <a:srgbClr val="4CB9C3">
                  <a:alpha val="5098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"/>
          <p:cNvPicPr preferRelativeResize="0"/>
          <p:nvPr/>
        </p:nvPicPr>
        <p:blipFill rotWithShape="1">
          <a:blip r:embed="rId4">
            <a:alphaModFix amt="25000"/>
          </a:blip>
          <a:srcRect b="6352" l="0" r="9082" t="425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ESPRESSO MACHINE INTERFACE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Phase 2 - Elaboration</a:t>
            </a:r>
            <a:endParaRPr/>
          </a:p>
        </p:txBody>
      </p:sp>
      <p:sp>
        <p:nvSpPr>
          <p:cNvPr id="259" name="Google Shape;259;p1"/>
          <p:cNvSpPr txBox="1"/>
          <p:nvPr>
            <p:ph idx="1" type="subTitle"/>
          </p:nvPr>
        </p:nvSpPr>
        <p:spPr>
          <a:xfrm>
            <a:off x="1154955" y="4777380"/>
            <a:ext cx="8825658" cy="171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GROUP NAME:  CHAMPIONS                  --  GROUP NAME ON D2L =  ICS 370-3</a:t>
            </a:r>
            <a:endParaRPr/>
          </a:p>
          <a:p>
            <a:pPr indent="-3657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-US"/>
              <a:t>MEKDES GEBRECHRISTOS</a:t>
            </a:r>
            <a:endParaRPr/>
          </a:p>
          <a:p>
            <a:pPr indent="-3657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SAMUEL KAREEM</a:t>
            </a:r>
            <a:endParaRPr/>
          </a:p>
          <a:p>
            <a:pPr indent="-3657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DAVID HANG</a:t>
            </a:r>
            <a:endParaRPr/>
          </a:p>
          <a:p>
            <a:pPr indent="-3657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/>
              <a:t>DANIEL KOLLES</a:t>
            </a:r>
            <a:endParaRPr/>
          </a:p>
        </p:txBody>
      </p:sp>
      <p:sp>
        <p:nvSpPr>
          <p:cNvPr id="260" name="Google Shape;260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87655f984_2_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Case #3</a:t>
            </a:r>
            <a:r>
              <a:rPr lang="en-US"/>
              <a:t>: </a:t>
            </a:r>
            <a:r>
              <a:rPr b="1" lang="en-US"/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Customer Access social media through Mobile App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Sequence Diagram: </a:t>
            </a:r>
            <a:endParaRPr/>
          </a:p>
        </p:txBody>
      </p:sp>
      <p:sp>
        <p:nvSpPr>
          <p:cNvPr id="336" name="Google Shape;336;g2087655f984_2_6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" name="Google Shape;337;g2087655f984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388425"/>
            <a:ext cx="6197025" cy="52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f6f0c2324_1_20"/>
          <p:cNvSpPr txBox="1"/>
          <p:nvPr>
            <p:ph type="title"/>
          </p:nvPr>
        </p:nvSpPr>
        <p:spPr>
          <a:xfrm>
            <a:off x="646100" y="452724"/>
            <a:ext cx="9404700" cy="12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4:  Place Order Payment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FF00"/>
                </a:solidFill>
              </a:rPr>
              <a:t>Success Conditions: Customer has </a:t>
            </a:r>
            <a:r>
              <a:rPr b="1" lang="en-US" sz="1600">
                <a:solidFill>
                  <a:srgbClr val="FFFF00"/>
                </a:solidFill>
              </a:rPr>
              <a:t>proceed their order and waiting to brew with their order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344" name="Google Shape;344;g20f6f0c2324_1_20"/>
          <p:cNvSpPr txBox="1"/>
          <p:nvPr>
            <p:ph idx="1" type="body"/>
          </p:nvPr>
        </p:nvSpPr>
        <p:spPr>
          <a:xfrm>
            <a:off x="1103300" y="1678725"/>
            <a:ext cx="10371300" cy="45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 Payment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 Requirements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4.1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If the customer has completed all selection options for the espresso beverage, the Espresso Machine (UI) shall display the “Check Out” button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4.2	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If customer selected to “Check Out” button, the Espresso Machine (UI) shall display the following payment options for the User to select: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Credit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card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/Debit card (Discover, Visa, Master Card, Amex)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Google pay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Apple pay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4.3 	When the customer selects on payment of choice the Espresso Machine (UI) shall display the total amount due, the Espresso Machine (UI) shall display the “Pay Now Button”.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4.4   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If an invalid payment is processed at the terminal, the Espresso Machine (UI) shall display “Error.. .try again”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4.5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If a valid payment action is processed, the Espresso Machine (UI) shall display order details and the “Brew Now” button.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0f6f0c2324_1_20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87655f984_1_0"/>
          <p:cNvSpPr txBox="1"/>
          <p:nvPr>
            <p:ph type="title"/>
          </p:nvPr>
        </p:nvSpPr>
        <p:spPr>
          <a:xfrm>
            <a:off x="646100" y="452720"/>
            <a:ext cx="9404700" cy="4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#4  Place Order Payment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52" name="Google Shape;352;g2087655f98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243225"/>
            <a:ext cx="5631224" cy="55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087655f984_1_0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g2087655f984_1_0"/>
          <p:cNvSpPr txBox="1"/>
          <p:nvPr>
            <p:ph idx="1" type="body"/>
          </p:nvPr>
        </p:nvSpPr>
        <p:spPr>
          <a:xfrm>
            <a:off x="1103300" y="877525"/>
            <a:ext cx="8946600" cy="3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System Sequence Diagram</a:t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32379fcfb_0_1"/>
          <p:cNvSpPr txBox="1"/>
          <p:nvPr>
            <p:ph type="title"/>
          </p:nvPr>
        </p:nvSpPr>
        <p:spPr>
          <a:xfrm>
            <a:off x="646100" y="452724"/>
            <a:ext cx="9404700" cy="4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#4  Place Order Payment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1" name="Google Shape;361;g2132379fcf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277725"/>
            <a:ext cx="6037075" cy="5446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132379fcfb_0_1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g2132379fcfb_0_1"/>
          <p:cNvSpPr txBox="1"/>
          <p:nvPr>
            <p:ph idx="1" type="body"/>
          </p:nvPr>
        </p:nvSpPr>
        <p:spPr>
          <a:xfrm>
            <a:off x="1103300" y="877525"/>
            <a:ext cx="8946600" cy="40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Software Sequence Diagram</a:t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f6f0c2324_1_26"/>
          <p:cNvSpPr txBox="1"/>
          <p:nvPr>
            <p:ph type="title"/>
          </p:nvPr>
        </p:nvSpPr>
        <p:spPr>
          <a:xfrm>
            <a:off x="646100" y="452724"/>
            <a:ext cx="9404700" cy="12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5:  Create Beverage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FF00"/>
                </a:solidFill>
              </a:rPr>
              <a:t>Success Conditions: </a:t>
            </a:r>
            <a:r>
              <a:rPr b="1" lang="en-US" sz="1600">
                <a:solidFill>
                  <a:srgbClr val="FFFF00"/>
                </a:solidFill>
              </a:rPr>
              <a:t>Espresso Machine (UI)</a:t>
            </a:r>
            <a:r>
              <a:rPr b="1" lang="en-US" sz="1600">
                <a:solidFill>
                  <a:srgbClr val="FFFF00"/>
                </a:solidFill>
              </a:rPr>
              <a:t> completes brewing order and beverage is ready for the Customer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370" name="Google Shape;370;g20f6f0c2324_1_26"/>
          <p:cNvSpPr txBox="1"/>
          <p:nvPr>
            <p:ph idx="1" type="body"/>
          </p:nvPr>
        </p:nvSpPr>
        <p:spPr>
          <a:xfrm>
            <a:off x="1103300" y="1678725"/>
            <a:ext cx="10371300" cy="45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 Access Payment Requirements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5.1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If the customer has pressed the “Brew Now” button the Espresso Machine (UI) shall commence brewing and display the message “Brewing… ”.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5.2	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While the Espresso Machine (UI) is brewing the beverage, the Espresso Machine (UI) shall display an image of the ordered beverage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5.3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Upon completion of the brewing process, the Espresso Machine (UI) shall beep an alarm and display the message “Your beverage is ready”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0f6f0c2324_1_26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f6f0c2324_1_33"/>
          <p:cNvSpPr txBox="1"/>
          <p:nvPr>
            <p:ph type="title"/>
          </p:nvPr>
        </p:nvSpPr>
        <p:spPr>
          <a:xfrm>
            <a:off x="646100" y="452724"/>
            <a:ext cx="9404700" cy="12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6:  Custom Menu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FFFF00"/>
                </a:solidFill>
              </a:rPr>
              <a:t>Success Conditions: Customer creates </a:t>
            </a:r>
            <a:r>
              <a:rPr b="1" lang="en-US" sz="1500">
                <a:solidFill>
                  <a:srgbClr val="FFFF00"/>
                </a:solidFill>
              </a:rPr>
              <a:t>their</a:t>
            </a:r>
            <a:r>
              <a:rPr b="1" lang="en-US" sz="1500">
                <a:solidFill>
                  <a:srgbClr val="FFFF00"/>
                </a:solidFill>
              </a:rPr>
              <a:t> </a:t>
            </a:r>
            <a:r>
              <a:rPr b="1" lang="en-US" sz="1500">
                <a:solidFill>
                  <a:srgbClr val="FFFF00"/>
                </a:solidFill>
              </a:rPr>
              <a:t>special</a:t>
            </a:r>
            <a:r>
              <a:rPr b="1" lang="en-US" sz="1500">
                <a:solidFill>
                  <a:srgbClr val="FFFF00"/>
                </a:solidFill>
              </a:rPr>
              <a:t> beverage and is ready to share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378" name="Google Shape;378;g20f6f0c2324_1_33"/>
          <p:cNvSpPr txBox="1"/>
          <p:nvPr>
            <p:ph idx="1" type="body"/>
          </p:nvPr>
        </p:nvSpPr>
        <p:spPr>
          <a:xfrm>
            <a:off x="1103300" y="1678725"/>
            <a:ext cx="10371300" cy="45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Custom Menu Interface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6.1 	When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customer selects custom button, the Espresso Machine (UI) shall display a list of drink additive which included the following: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                      Milk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Dairy, Almond, Oat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                       Flavors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cinnamon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Dolce,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Eggnog, Peppermint, Pumpkin spice,,Caramel Brulee,Mocha,White Chocolate Mo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  (The customer shall be allowed to select more than one additive)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6.2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After the customer selects additive options, the Espresso Machine (UI) shall display the following brew options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Short, Tall, Grande, Venti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6..3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After the customer selects brew options, the Espresso Machine (UI) shall display a “Brew Now” message to customer and “Social”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0f6f0c2324_1_33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0f6f0c2324_0_13"/>
          <p:cNvSpPr txBox="1"/>
          <p:nvPr>
            <p:ph type="title"/>
          </p:nvPr>
        </p:nvSpPr>
        <p:spPr>
          <a:xfrm>
            <a:off x="646100" y="452725"/>
            <a:ext cx="9404700" cy="121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7:  Share Recipe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</a:rPr>
              <a:t>Preconditions - Customer is ready to commence brewing of drink</a:t>
            </a:r>
            <a:endParaRPr b="1" sz="16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FF00"/>
                </a:solidFill>
              </a:rPr>
              <a:t>Success Conditions: Customer is successful in sharing the special beverage recipe</a:t>
            </a:r>
            <a:endParaRPr sz="1800"/>
          </a:p>
        </p:txBody>
      </p:sp>
      <p:sp>
        <p:nvSpPr>
          <p:cNvPr id="386" name="Google Shape;386;g20f6f0c2324_0_13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Share Recipe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7.1. After the customer selects the “Brew Now” button, Brewing of the drink shall commence.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7.2 When the customer selects the “Brew Now” button, a QR code with the message “Share Recipe” shall be presented.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(** Note, the QR code represents the drink recipe **).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7.3  Using the Mobile App, the customer shall have the ability to share the beverage recipe by scanning the QR code.</a:t>
            </a:r>
            <a:endParaRPr/>
          </a:p>
        </p:txBody>
      </p:sp>
      <p:sp>
        <p:nvSpPr>
          <p:cNvPr id="387" name="Google Shape;387;g20f6f0c2324_0_13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32379fcfb_2_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Class Diagram</a:t>
            </a:r>
            <a:endParaRPr b="1"/>
          </a:p>
        </p:txBody>
      </p:sp>
      <p:sp>
        <p:nvSpPr>
          <p:cNvPr id="394" name="Google Shape;394;g2132379fcfb_2_0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132379fcfb_2_0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6" name="Google Shape;396;g2132379fcf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25" y="846150"/>
            <a:ext cx="7269126" cy="583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32379fcfb_2_32"/>
          <p:cNvSpPr txBox="1"/>
          <p:nvPr>
            <p:ph type="title"/>
          </p:nvPr>
        </p:nvSpPr>
        <p:spPr>
          <a:xfrm>
            <a:off x="646100" y="452726"/>
            <a:ext cx="9404700" cy="4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Architecture Layer</a:t>
            </a:r>
            <a:endParaRPr/>
          </a:p>
        </p:txBody>
      </p:sp>
      <p:sp>
        <p:nvSpPr>
          <p:cNvPr id="403" name="Google Shape;403;g2132379fcfb_2_32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4" name="Google Shape;404;g2132379fcfb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350" y="136125"/>
            <a:ext cx="4639901" cy="66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f6f0c2324_0_31"/>
          <p:cNvSpPr txBox="1"/>
          <p:nvPr>
            <p:ph type="title"/>
          </p:nvPr>
        </p:nvSpPr>
        <p:spPr>
          <a:xfrm>
            <a:off x="646100" y="452721"/>
            <a:ext cx="9404700" cy="5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Other Non-Functional </a:t>
            </a:r>
            <a:r>
              <a:rPr b="1" lang="en-US"/>
              <a:t>Requirements</a:t>
            </a:r>
            <a:endParaRPr b="1"/>
          </a:p>
        </p:txBody>
      </p:sp>
      <p:sp>
        <p:nvSpPr>
          <p:cNvPr id="411" name="Google Shape;411;g20f6f0c2324_0_31"/>
          <p:cNvSpPr txBox="1"/>
          <p:nvPr>
            <p:ph idx="1" type="body"/>
          </p:nvPr>
        </p:nvSpPr>
        <p:spPr>
          <a:xfrm>
            <a:off x="1103300" y="1039827"/>
            <a:ext cx="8946600" cy="52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Performance:</a:t>
            </a:r>
            <a:endParaRPr sz="2000"/>
          </a:p>
          <a:p>
            <a:pPr indent="-320038" lvl="2" marL="13716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/>
              <a:t>8.1 The software have a response time of 1000 ms or less rendering text and images to the display (e.g. displaying menus).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Usability: </a:t>
            </a:r>
            <a:endParaRPr sz="2000"/>
          </a:p>
          <a:p>
            <a:pPr indent="-320038" lvl="2" marL="13716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/>
              <a:t>8.2 The software shall display images of specialty of espresso drink selections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Reliability:</a:t>
            </a:r>
            <a:endParaRPr sz="2000"/>
          </a:p>
          <a:p>
            <a:pPr indent="-320038" lvl="2" marL="13716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/>
              <a:t>8.3 The software shall maintain optimal performance and response of 98% without critical failure.  Any errors detected shall be logged to NVM.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Compatibility:</a:t>
            </a:r>
            <a:endParaRPr sz="2000"/>
          </a:p>
          <a:p>
            <a:pPr indent="-320038" lvl="2" marL="13716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/>
              <a:t>8.4 The software shall support and render without modification on table devices running Android versions 12 or newer.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 sz="2000"/>
              <a:t>Supportability:</a:t>
            </a:r>
            <a:endParaRPr sz="2000"/>
          </a:p>
          <a:p>
            <a:pPr indent="-320038" lvl="2" marL="13716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/>
              <a:t>8.5 The software shall support the ability to log system errors. </a:t>
            </a:r>
            <a:endParaRPr/>
          </a:p>
        </p:txBody>
      </p:sp>
      <p:sp>
        <p:nvSpPr>
          <p:cNvPr id="412" name="Google Shape;412;g20f6f0c2324_0_31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32379fcfb_2_24"/>
          <p:cNvSpPr txBox="1"/>
          <p:nvPr>
            <p:ph type="title"/>
          </p:nvPr>
        </p:nvSpPr>
        <p:spPr>
          <a:xfrm>
            <a:off x="646100" y="452720"/>
            <a:ext cx="9404700" cy="44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Context Diagram</a:t>
            </a:r>
            <a:r>
              <a:rPr b="1" lang="en-US"/>
              <a:t>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267" name="Google Shape;267;g2132379fcfb_2_24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8" name="Google Shape;268;g2132379fcfb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25" y="896720"/>
            <a:ext cx="6099545" cy="565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32379fcfb_2_12"/>
          <p:cNvSpPr txBox="1"/>
          <p:nvPr>
            <p:ph type="title"/>
          </p:nvPr>
        </p:nvSpPr>
        <p:spPr>
          <a:xfrm>
            <a:off x="646100" y="452721"/>
            <a:ext cx="9404700" cy="5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Project Risks &amp; Mitigation</a:t>
            </a:r>
            <a:endParaRPr b="1"/>
          </a:p>
        </p:txBody>
      </p:sp>
      <p:sp>
        <p:nvSpPr>
          <p:cNvPr id="419" name="Google Shape;419;g2132379fcfb_2_12"/>
          <p:cNvSpPr txBox="1"/>
          <p:nvPr>
            <p:ph idx="1" type="body"/>
          </p:nvPr>
        </p:nvSpPr>
        <p:spPr>
          <a:xfrm>
            <a:off x="1103300" y="1039827"/>
            <a:ext cx="8946600" cy="52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Mitigation: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Decided on using only Android instead of supporting both iOS and Android platforms.  This will minimize the complexities associated with support, cost, and development.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➢"/>
            </a:pPr>
            <a:r>
              <a:rPr lang="en-US"/>
              <a:t>Risks: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No new risks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Same risks identified in Inception Phase are still applicable. 	</a:t>
            </a:r>
            <a:endParaRPr/>
          </a:p>
        </p:txBody>
      </p:sp>
      <p:sp>
        <p:nvSpPr>
          <p:cNvPr id="420" name="Google Shape;420;g2132379fcfb_2_12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32379fcfb_2_6"/>
          <p:cNvSpPr txBox="1"/>
          <p:nvPr>
            <p:ph type="title"/>
          </p:nvPr>
        </p:nvSpPr>
        <p:spPr>
          <a:xfrm>
            <a:off x="646100" y="452721"/>
            <a:ext cx="9404700" cy="5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/>
          </a:p>
        </p:txBody>
      </p:sp>
      <p:sp>
        <p:nvSpPr>
          <p:cNvPr id="427" name="Google Shape;427;g2132379fcfb_2_6"/>
          <p:cNvSpPr txBox="1"/>
          <p:nvPr>
            <p:ph idx="1" type="body"/>
          </p:nvPr>
        </p:nvSpPr>
        <p:spPr>
          <a:xfrm>
            <a:off x="1103300" y="1039827"/>
            <a:ext cx="8946600" cy="52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132379fcfb_2_6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935c1fee_0_0"/>
          <p:cNvSpPr txBox="1"/>
          <p:nvPr>
            <p:ph type="title"/>
          </p:nvPr>
        </p:nvSpPr>
        <p:spPr>
          <a:xfrm>
            <a:off x="646100" y="452720"/>
            <a:ext cx="9404700" cy="44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Domain Model</a:t>
            </a:r>
            <a:r>
              <a:rPr b="1" lang="en-US"/>
              <a:t>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275" name="Google Shape;275;g212935c1fee_0_0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" name="Google Shape;276;g212935c1f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0" y="896725"/>
            <a:ext cx="9535724" cy="565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87655f984_0_0"/>
          <p:cNvSpPr txBox="1"/>
          <p:nvPr>
            <p:ph type="title"/>
          </p:nvPr>
        </p:nvSpPr>
        <p:spPr>
          <a:xfrm>
            <a:off x="646100" y="452723"/>
            <a:ext cx="9404700" cy="99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1:  Make Espresso Drink Selection 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FF00"/>
                </a:solidFill>
              </a:rPr>
              <a:t>Success Conditions: Espresso Drink Selection is made, waiting for User to initiate brewing	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283" name="Google Shape;283;g2087655f984_0_0"/>
          <p:cNvSpPr txBox="1"/>
          <p:nvPr>
            <p:ph idx="1" type="body"/>
          </p:nvPr>
        </p:nvSpPr>
        <p:spPr>
          <a:xfrm>
            <a:off x="1103300" y="1444825"/>
            <a:ext cx="10371300" cy="513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Espresso Machine Interface Requirements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1.1 	If the start button is selected, the Espresso Machine (UI) shall display a menu with the following beverage selections.  Each selection shall be a button.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Espresso Shots, Latte, Cappuccino, Americano, Macchiato, Flat White, Decafe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1.2	 When customer selects beverage selection, an image shall be displayed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1.3 	If customer selects drink size button, the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Espresso Machine (UI)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shall display drink size options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Short, Tall, Grande, Venti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1.4 	If the customer selects a  drink additive, the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Espresso Machine (UI)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shall display a menu of the following additive options.  The customer shall be allowed to select 1 Milk option and a 1 Flavor option: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Milk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Dairy, Almond, Oat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Flavors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Vanilla, Caramel, Hazelnut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1.5 After the customer selects additive options, the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Espresso Machine (UI)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shall display the following brew options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Single shot, Double shot, Triple shot, Quad shot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1.6.	If after the customer selects brew options, the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Espresso Machine (UI)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shall display a “Brew Now” message to customer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1.7  	The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Espresso Machine (UI)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shall store the Espreso Selection, Drink Size, Drink Additive, and Brew options selected by the customer. 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(non-functional)</a:t>
            </a:r>
            <a:endParaRPr b="1"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087655f984_0_0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87655f984_0_3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1:  Make Espresso Drink Selection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291" name="Google Shape;291;g2087655f984_0_31"/>
          <p:cNvSpPr txBox="1"/>
          <p:nvPr>
            <p:ph idx="1" type="body"/>
          </p:nvPr>
        </p:nvSpPr>
        <p:spPr>
          <a:xfrm>
            <a:off x="1103300" y="1001550"/>
            <a:ext cx="8946600" cy="7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System Sequence Diagram</a:t>
            </a:r>
            <a:endParaRPr b="1" sz="1800"/>
          </a:p>
        </p:txBody>
      </p:sp>
      <p:sp>
        <p:nvSpPr>
          <p:cNvPr id="292" name="Google Shape;292;g2087655f984_0_31"/>
          <p:cNvSpPr txBox="1"/>
          <p:nvPr/>
        </p:nvSpPr>
        <p:spPr>
          <a:xfrm>
            <a:off x="1103300" y="6171250"/>
            <a:ext cx="89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Google Shape;293;g2087655f98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422324"/>
            <a:ext cx="6014875" cy="5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087655f984_0_31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f6f0c2324_0_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 1:  Make Espresso Drink Selection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301" name="Google Shape;301;g20f6f0c2324_0_4"/>
          <p:cNvSpPr txBox="1"/>
          <p:nvPr>
            <p:ph idx="1" type="body"/>
          </p:nvPr>
        </p:nvSpPr>
        <p:spPr>
          <a:xfrm>
            <a:off x="1103300" y="1001550"/>
            <a:ext cx="8946600" cy="40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Software Sequence Diagram</a:t>
            </a:r>
            <a:endParaRPr b="1" sz="1800"/>
          </a:p>
        </p:txBody>
      </p:sp>
      <p:sp>
        <p:nvSpPr>
          <p:cNvPr id="302" name="Google Shape;302;g20f6f0c2324_0_4"/>
          <p:cNvSpPr txBox="1"/>
          <p:nvPr/>
        </p:nvSpPr>
        <p:spPr>
          <a:xfrm>
            <a:off x="1103300" y="6171250"/>
            <a:ext cx="89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* Storing the selections is related to non-functional requirement (1.7)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g20f6f0c232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429200"/>
            <a:ext cx="7671899" cy="46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0f6f0c2324_0_4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f6f0c2324_1_12"/>
          <p:cNvSpPr txBox="1"/>
          <p:nvPr>
            <p:ph type="title"/>
          </p:nvPr>
        </p:nvSpPr>
        <p:spPr>
          <a:xfrm>
            <a:off x="646100" y="452725"/>
            <a:ext cx="9404700" cy="12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2:  Access Maintenance Cleaning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FF00"/>
                </a:solidFill>
              </a:rPr>
              <a:t>Success Conditions:  Service-rep gain access to the maintenance  menu, cleaning performed and test grind coffee before coffee is served to the customer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311" name="Google Shape;311;g20f6f0c2324_1_12"/>
          <p:cNvSpPr txBox="1"/>
          <p:nvPr>
            <p:ph idx="1" type="body"/>
          </p:nvPr>
        </p:nvSpPr>
        <p:spPr>
          <a:xfrm>
            <a:off x="946650" y="1678725"/>
            <a:ext cx="10527900" cy="45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2.1 	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 Espresso Machine (UI) shall display a Maintenance button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2.2	When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maintenance button is pressed, the Espresso Machine (UI) shall prompt for a security pin.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If no pin is entered after 10 seconds, the Espresso Machine (UI) will timeout and return to the main menu.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2.3 	When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service rep enters invalid security pin, the Espresso Machine (UI) will clear the pin entry and prompt the message “Invalid Pin”.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2.4 	When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service rep enters a valid security pin, the Espresso Machine (UI) shall display the Maintenance Menu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2.5       When the Mobile App displays the maintenance menu, service-rep would press the cleaning button.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2.6       The Espresso Machine (UI) starts the cleaning process, and the Mobile App displays a message once the cleaning is performed.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2.7       The Espresso Machine (UI) shall display the coffee menu after it is done cleaning.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2.8       When service-rep presses the brew button to test grind, the coffee maker will start to brew a single shot of espresso.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2.9       When Brewing is complete, the Espresso Machine UI shall display a message “Coffee is Ready” and “Test Brew Complete”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0f6f0c2324_1_12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87655f984_0_12"/>
          <p:cNvSpPr txBox="1"/>
          <p:nvPr>
            <p:ph type="title"/>
          </p:nvPr>
        </p:nvSpPr>
        <p:spPr>
          <a:xfrm>
            <a:off x="645200" y="486224"/>
            <a:ext cx="9404700" cy="38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Use Case #2 Access Maintenance</a:t>
            </a:r>
            <a:endParaRPr b="1"/>
          </a:p>
        </p:txBody>
      </p:sp>
      <p:sp>
        <p:nvSpPr>
          <p:cNvPr id="319" name="Google Shape;319;g2087655f984_0_12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0" name="Google Shape;320;g2087655f98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1268725"/>
            <a:ext cx="6166476" cy="5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087655f984_0_12"/>
          <p:cNvSpPr txBox="1"/>
          <p:nvPr>
            <p:ph idx="1" type="body"/>
          </p:nvPr>
        </p:nvSpPr>
        <p:spPr>
          <a:xfrm>
            <a:off x="1103300" y="839425"/>
            <a:ext cx="89466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System Sequence Diagram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87655f984_2_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1" lang="en-US"/>
              <a:t>USE CASE # 3: 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Customer Access social media through Mobile App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FF00"/>
                </a:solidFill>
              </a:rPr>
              <a:t>Preconditions - QR Code is accessible on the Espresso Machine UI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</a:rPr>
              <a:t>S</a:t>
            </a:r>
            <a:r>
              <a:rPr b="1" lang="en-US" sz="1600">
                <a:solidFill>
                  <a:srgbClr val="FFFF00"/>
                </a:solidFill>
              </a:rPr>
              <a:t>uccess Conditions: </a:t>
            </a:r>
            <a:r>
              <a:rPr b="1"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Customer has access to the social media and ready to share recipe once the type of beverage is selected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087655f984_2_0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Customer accessing Social Media through Mobile App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3.1 The Mobile app shall support the ability to sign in with username and password.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3.2 When the customer goes to the mobile app, it prompts to the login page, then the customer puts their credentials.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3.3 When a customer scans a QR code on the Espresso Machine (UI), the Mobile App shall prompt the customer to share.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3.4 When the customer clicks on the share button, the social media message displays a “share recipe” posted.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3.5 Once the recipe is shared on social media, then the mobile app informs the customer that the recipe can be viewed by others.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3.6 The Mobile App shall allow customers to comment on the shared recipes.</a:t>
            </a:r>
            <a:endParaRPr/>
          </a:p>
        </p:txBody>
      </p:sp>
      <p:sp>
        <p:nvSpPr>
          <p:cNvPr id="329" name="Google Shape;329;g2087655f984_2_0"/>
          <p:cNvSpPr txBox="1"/>
          <p:nvPr/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2023-01-15T20:45:46Z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